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Lst>
  <p:notesMasterIdLst>
    <p:notesMasterId r:id="rId9"/>
  </p:notes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044" autoAdjust="0"/>
    <p:restoredTop sz="76000" autoAdjust="0"/>
  </p:normalViewPr>
  <p:slideViewPr>
    <p:cSldViewPr snapToGrid="0">
      <p:cViewPr varScale="1">
        <p:scale>
          <a:sx n="55" d="100"/>
          <a:sy n="55" d="100"/>
        </p:scale>
        <p:origin x="-1296" y="-7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A892A1-8463-4BC4-A3C8-47B1EAF759FA}" type="datetimeFigureOut">
              <a:rPr lang="en-US" smtClean="0"/>
              <a:pPr/>
              <a:t>10/19/2020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6EA189-037D-494C-8BFD-AFBE879C2C71}" type="slidenum">
              <a:rPr lang="en-US" smtClean="0"/>
              <a:pPr/>
              <a:t>‹#›</a:t>
            </a:fld>
            <a:endParaRPr lang="en-US"/>
          </a:p>
        </p:txBody>
      </p:sp>
    </p:spTree>
    <p:extLst>
      <p:ext uri="{BB962C8B-B14F-4D97-AF65-F5344CB8AC3E}">
        <p14:creationId xmlns:p14="http://schemas.microsoft.com/office/powerpoint/2010/main" xmlns="" val="10433366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Postpartum depression is a condition that occurs after delivery of a baby due to the mix up of behavioral, emotional, and physical changes. The condition is considered a form of major depression that occurs one month after giving birth (</a:t>
            </a:r>
            <a:r>
              <a:rPr lang="en-US" sz="1200" kern="1200" dirty="0" err="1" smtClean="0">
                <a:solidFill>
                  <a:schemeClr val="tx1"/>
                </a:solidFill>
                <a:effectLst/>
                <a:latin typeface="Times New Roman" panose="02020603050405020304" pitchFamily="18" charset="0"/>
                <a:ea typeface="+mn-ea"/>
                <a:cs typeface="Times New Roman" panose="02020603050405020304" pitchFamily="18" charset="0"/>
              </a:rPr>
              <a:t>Fitelson</a:t>
            </a:r>
            <a:r>
              <a:rPr lang="en-US" sz="1200" kern="1200" dirty="0" smtClean="0">
                <a:solidFill>
                  <a:schemeClr val="tx1"/>
                </a:solidFill>
                <a:effectLst/>
                <a:latin typeface="Times New Roman" panose="02020603050405020304" pitchFamily="18" charset="0"/>
                <a:ea typeface="+mn-ea"/>
                <a:cs typeface="Times New Roman" panose="02020603050405020304" pitchFamily="18" charset="0"/>
              </a:rPr>
              <a:t> et al., 2010). The diagnosis involves the time between delivery and onset and severity of the condition.</a:t>
            </a:r>
          </a:p>
          <a:p>
            <a:endParaRPr lang="en-US" dirty="0"/>
          </a:p>
        </p:txBody>
      </p:sp>
      <p:sp>
        <p:nvSpPr>
          <p:cNvPr id="4" name="Slide Number Placeholder 3"/>
          <p:cNvSpPr>
            <a:spLocks noGrp="1"/>
          </p:cNvSpPr>
          <p:nvPr>
            <p:ph type="sldNum" sz="quarter" idx="10"/>
          </p:nvPr>
        </p:nvSpPr>
        <p:spPr/>
        <p:txBody>
          <a:bodyPr/>
          <a:lstStyle/>
          <a:p>
            <a:fld id="{A16EA189-037D-494C-8BFD-AFBE879C2C71}" type="slidenum">
              <a:rPr lang="en-US" smtClean="0"/>
              <a:pPr/>
              <a:t>2</a:t>
            </a:fld>
            <a:endParaRPr lang="en-US"/>
          </a:p>
        </p:txBody>
      </p:sp>
    </p:spTree>
    <p:extLst>
      <p:ext uri="{BB962C8B-B14F-4D97-AF65-F5344CB8AC3E}">
        <p14:creationId xmlns:p14="http://schemas.microsoft.com/office/powerpoint/2010/main" xmlns="" val="16527447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Nulliparous women are women that give birth to stillbirth, and this is a cause of postpartum. Additionally, postpartum complications are also associated with postpartum depression due to a mismatch of expectations. Moreover, young age in pregnancy also increases the risk of postpartum depression. In addition, glucose metabolism disorder is also a contributor to postpartum depression. Lastly, the lack of emotional support during pregnancy exposes women to postpartum depression (</a:t>
            </a:r>
            <a:r>
              <a:rPr lang="en-US" sz="1200" kern="1200" dirty="0" err="1" smtClean="0">
                <a:solidFill>
                  <a:schemeClr val="tx1"/>
                </a:solidFill>
                <a:effectLst/>
                <a:latin typeface="+mn-lt"/>
                <a:ea typeface="+mn-ea"/>
                <a:cs typeface="+mn-cs"/>
              </a:rPr>
              <a:t>Fitelson</a:t>
            </a:r>
            <a:r>
              <a:rPr lang="en-US" sz="1200" kern="1200" dirty="0" smtClean="0">
                <a:solidFill>
                  <a:schemeClr val="tx1"/>
                </a:solidFill>
                <a:effectLst/>
                <a:latin typeface="+mn-lt"/>
                <a:ea typeface="+mn-ea"/>
                <a:cs typeface="+mn-cs"/>
              </a:rPr>
              <a:t> et al., 2010).</a:t>
            </a:r>
          </a:p>
          <a:p>
            <a:endParaRPr lang="en-US" dirty="0"/>
          </a:p>
        </p:txBody>
      </p:sp>
      <p:sp>
        <p:nvSpPr>
          <p:cNvPr id="4" name="Slide Number Placeholder 3"/>
          <p:cNvSpPr>
            <a:spLocks noGrp="1"/>
          </p:cNvSpPr>
          <p:nvPr>
            <p:ph type="sldNum" sz="quarter" idx="10"/>
          </p:nvPr>
        </p:nvSpPr>
        <p:spPr/>
        <p:txBody>
          <a:bodyPr/>
          <a:lstStyle/>
          <a:p>
            <a:fld id="{A16EA189-037D-494C-8BFD-AFBE879C2C71}" type="slidenum">
              <a:rPr lang="en-US" smtClean="0"/>
              <a:pPr/>
              <a:t>3</a:t>
            </a:fld>
            <a:endParaRPr lang="en-US"/>
          </a:p>
        </p:txBody>
      </p:sp>
    </p:spTree>
    <p:extLst>
      <p:ext uri="{BB962C8B-B14F-4D97-AF65-F5344CB8AC3E}">
        <p14:creationId xmlns:p14="http://schemas.microsoft.com/office/powerpoint/2010/main" xmlns="" val="1938868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There are different signs and symptoms associated with postpartum depression. Postpartum depression causes difficulties in sleeping because of causes associate with it, like lack of emotional support. In addition, postpartum depression contributes to a lack of appetite and causes fatigue due</a:t>
            </a:r>
            <a:r>
              <a:rPr lang="en-US" sz="2400" kern="1200" baseline="0" dirty="0" smtClean="0">
                <a:solidFill>
                  <a:schemeClr val="tx1"/>
                </a:solidFill>
                <a:effectLst/>
                <a:latin typeface="Times New Roman" panose="02020603050405020304" pitchFamily="18" charset="0"/>
                <a:ea typeface="+mn-ea"/>
                <a:cs typeface="Times New Roman" panose="02020603050405020304" pitchFamily="18" charset="0"/>
              </a:rPr>
              <a:t> to the</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 boredom associated with it. People experiencing postpartum depression experience mood fluctuations, and depressed mood is evident because it is a depression. Additionally, it causes a loss of interest in activities due to the withdrawal effect associated with postpartum. Verbalization of helplessness, hopelessness, and worthlessness is a sign of postpartum, and lastly, people experiencing this type of depression tend to have suicidal thoughts (Thompson &amp; Fox, 2010).</a:t>
            </a:r>
          </a:p>
          <a:p>
            <a:endParaRPr lang="en-US" dirty="0"/>
          </a:p>
        </p:txBody>
      </p:sp>
      <p:sp>
        <p:nvSpPr>
          <p:cNvPr id="4" name="Slide Number Placeholder 3"/>
          <p:cNvSpPr>
            <a:spLocks noGrp="1"/>
          </p:cNvSpPr>
          <p:nvPr>
            <p:ph type="sldNum" sz="quarter" idx="10"/>
          </p:nvPr>
        </p:nvSpPr>
        <p:spPr/>
        <p:txBody>
          <a:bodyPr/>
          <a:lstStyle/>
          <a:p>
            <a:fld id="{A16EA189-037D-494C-8BFD-AFBE879C2C71}" type="slidenum">
              <a:rPr lang="en-US" smtClean="0"/>
              <a:pPr/>
              <a:t>4</a:t>
            </a:fld>
            <a:endParaRPr lang="en-US"/>
          </a:p>
        </p:txBody>
      </p:sp>
    </p:spTree>
    <p:extLst>
      <p:ext uri="{BB962C8B-B14F-4D97-AF65-F5344CB8AC3E}">
        <p14:creationId xmlns:p14="http://schemas.microsoft.com/office/powerpoint/2010/main" xmlns="" val="2847385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The use of antidepressant medication provides a direct impact on the brain. They work through altering the neurotransmitters, which control the mood to ensure that they are in balance. SSRI (selective serotonin reuptake inhibitors) is considered effective in pregnancy (Thompson &amp; Fox, 2010). Therapy involves the interventions of a psychologist or a psychiatrist to provide counseling. Therapy effectively evaluates the causes of depression and provides educative interventions for the patient to ensure that suicidal thought are managed. Lastly,</a:t>
            </a:r>
            <a:r>
              <a:rPr lang="en-US" sz="2400" kern="1200" baseline="0" dirty="0" smtClean="0">
                <a:solidFill>
                  <a:schemeClr val="tx1"/>
                </a:solidFill>
                <a:effectLst/>
                <a:latin typeface="Times New Roman" panose="02020603050405020304" pitchFamily="18" charset="0"/>
                <a:ea typeface="+mn-ea"/>
                <a:cs typeface="Times New Roman" panose="02020603050405020304" pitchFamily="18" charset="0"/>
              </a:rPr>
              <a:t> t</a:t>
            </a:r>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he patient should be encouraged to practice self-care by avoiding drug abuse, joining group therapy, exercise, and consuming a balanced diet (Thompson &amp; Fox, 2010).</a:t>
            </a:r>
          </a:p>
          <a:p>
            <a:endParaRPr lang="en-US" dirty="0"/>
          </a:p>
        </p:txBody>
      </p:sp>
      <p:sp>
        <p:nvSpPr>
          <p:cNvPr id="4" name="Slide Number Placeholder 3"/>
          <p:cNvSpPr>
            <a:spLocks noGrp="1"/>
          </p:cNvSpPr>
          <p:nvPr>
            <p:ph type="sldNum" sz="quarter" idx="10"/>
          </p:nvPr>
        </p:nvSpPr>
        <p:spPr/>
        <p:txBody>
          <a:bodyPr/>
          <a:lstStyle/>
          <a:p>
            <a:fld id="{A16EA189-037D-494C-8BFD-AFBE879C2C71}" type="slidenum">
              <a:rPr lang="en-US" smtClean="0"/>
              <a:pPr/>
              <a:t>5</a:t>
            </a:fld>
            <a:endParaRPr lang="en-US"/>
          </a:p>
        </p:txBody>
      </p:sp>
    </p:spTree>
    <p:extLst>
      <p:ext uri="{BB962C8B-B14F-4D97-AF65-F5344CB8AC3E}">
        <p14:creationId xmlns:p14="http://schemas.microsoft.com/office/powerpoint/2010/main" xmlns="" val="6844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kern="1200" dirty="0" smtClean="0">
                <a:solidFill>
                  <a:schemeClr val="tx1"/>
                </a:solidFill>
                <a:effectLst/>
                <a:latin typeface="Times New Roman" panose="02020603050405020304" pitchFamily="18" charset="0"/>
                <a:ea typeface="+mn-ea"/>
                <a:cs typeface="Times New Roman" panose="02020603050405020304" pitchFamily="18" charset="0"/>
              </a:rPr>
              <a:t>Postpartum depression complications are linked to all the people related to the patient, especially the family members. For the patient, the condition can result in chronic depressive disorder (Thompson &amp; Fox, 2010). Also, the risk of depression for the family members, such as the baby's father, is increased. The children linked to a mother with postpartum depression may develop behavioral and emotional disorders such as eating difficulties and excess cries (Thompson &amp; Fox, 2010).</a:t>
            </a:r>
          </a:p>
          <a:p>
            <a:endParaRPr lang="en-US" dirty="0"/>
          </a:p>
        </p:txBody>
      </p:sp>
      <p:sp>
        <p:nvSpPr>
          <p:cNvPr id="4" name="Slide Number Placeholder 3"/>
          <p:cNvSpPr>
            <a:spLocks noGrp="1"/>
          </p:cNvSpPr>
          <p:nvPr>
            <p:ph type="sldNum" sz="quarter" idx="10"/>
          </p:nvPr>
        </p:nvSpPr>
        <p:spPr/>
        <p:txBody>
          <a:bodyPr/>
          <a:lstStyle/>
          <a:p>
            <a:fld id="{A16EA189-037D-494C-8BFD-AFBE879C2C71}" type="slidenum">
              <a:rPr lang="en-US" smtClean="0"/>
              <a:pPr/>
              <a:t>6</a:t>
            </a:fld>
            <a:endParaRPr lang="en-US"/>
          </a:p>
        </p:txBody>
      </p:sp>
    </p:spTree>
    <p:extLst>
      <p:ext uri="{BB962C8B-B14F-4D97-AF65-F5344CB8AC3E}">
        <p14:creationId xmlns:p14="http://schemas.microsoft.com/office/powerpoint/2010/main" xmlns="" val="16788861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868404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991456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2188213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10266862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1029302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1135268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508268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3246616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869774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35817910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1CB95E-C2DF-43AD-8939-554E5B3D2DF9}" type="slidenum">
              <a:rPr lang="en-US" smtClean="0"/>
              <a:pPr/>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xmlns="" val="1346720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561787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1CB95E-C2DF-43AD-8939-554E5B3D2DF9}" type="slidenum">
              <a:rPr lang="en-US" smtClean="0"/>
              <a:pPr/>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5279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38048040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36325322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1105D39-3064-430B-8E6A-AC096265E984}" type="datetimeFigureOut">
              <a:rPr lang="en-US" smtClean="0"/>
              <a:pPr/>
              <a:t>10/19/2020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4264833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105D39-3064-430B-8E6A-AC096265E984}" type="datetimeFigureOut">
              <a:rPr lang="en-US" smtClean="0"/>
              <a:pPr/>
              <a:t>10/19/2020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3E1CB95E-C2DF-43AD-8939-554E5B3D2DF9}" type="slidenum">
              <a:rPr lang="en-US" smtClean="0"/>
              <a:pPr/>
              <a:t>‹#›</a:t>
            </a:fld>
            <a:endParaRPr lang="en-US"/>
          </a:p>
        </p:txBody>
      </p:sp>
    </p:spTree>
    <p:extLst>
      <p:ext uri="{BB962C8B-B14F-4D97-AF65-F5344CB8AC3E}">
        <p14:creationId xmlns:p14="http://schemas.microsoft.com/office/powerpoint/2010/main" xmlns="" val="1325999976"/>
      </p:ext>
    </p:extLst>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doi.org/10.2147/IJWH.S6938"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506537"/>
          </a:xfrm>
        </p:spPr>
        <p:txBody>
          <a:bodyPr/>
          <a:lstStyle/>
          <a:p>
            <a:pPr algn="ctr"/>
            <a:r>
              <a:rPr lang="en-US" dirty="0" smtClean="0">
                <a:latin typeface="Times New Roman" panose="02020603050405020304" pitchFamily="18" charset="0"/>
                <a:cs typeface="Times New Roman" panose="02020603050405020304" pitchFamily="18" charset="0"/>
              </a:rPr>
              <a:t>TEACHING PLAN</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3602038"/>
            <a:ext cx="9144000" cy="1331912"/>
          </a:xfrm>
        </p:spPr>
        <p:txBody>
          <a:bodyPr/>
          <a:lstStyle/>
          <a:p>
            <a:pPr algn="ctr"/>
            <a:r>
              <a:rPr lang="en-US" sz="4000" dirty="0">
                <a:latin typeface="Times New Roman" panose="02020603050405020304" pitchFamily="18" charset="0"/>
                <a:cs typeface="Times New Roman" panose="02020603050405020304" pitchFamily="18" charset="0"/>
              </a:rPr>
              <a:t>POSTPARTUM DEPRESSION</a:t>
            </a:r>
          </a:p>
          <a:p>
            <a:endParaRPr lang="en-US" dirty="0"/>
          </a:p>
        </p:txBody>
      </p:sp>
    </p:spTree>
    <p:extLst>
      <p:ext uri="{BB962C8B-B14F-4D97-AF65-F5344CB8AC3E}">
        <p14:creationId xmlns:p14="http://schemas.microsoft.com/office/powerpoint/2010/main" xmlns="" val="2386469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14500" y="1071155"/>
            <a:ext cx="9144000" cy="757645"/>
          </a:xfrm>
        </p:spPr>
        <p:txBody>
          <a:bodyPr>
            <a:normAutofit fontScale="90000"/>
          </a:bodyPr>
          <a:lstStyle/>
          <a:p>
            <a:pPr algn="ctr"/>
            <a:r>
              <a:rPr lang="en-US" dirty="0"/>
              <a:t/>
            </a:r>
            <a:br>
              <a:rPr lang="en-US" dirty="0"/>
            </a:br>
            <a:r>
              <a:rPr lang="en-US" sz="4400" dirty="0" smtClean="0">
                <a:latin typeface="Times New Roman" panose="02020603050405020304" pitchFamily="18" charset="0"/>
                <a:cs typeface="Times New Roman" panose="02020603050405020304" pitchFamily="18" charset="0"/>
              </a:rPr>
              <a:t>Introduction</a:t>
            </a:r>
            <a:endParaRPr lang="en-US" sz="44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2001328"/>
            <a:ext cx="9144000" cy="3218372"/>
          </a:xfrm>
        </p:spPr>
        <p:txBody>
          <a:bodyPr>
            <a:normAutofit/>
          </a:bodyPr>
          <a:lstStyle/>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Postpartum depression occurs after </a:t>
            </a:r>
            <a:r>
              <a:rPr lang="en-US" sz="2400" dirty="0" smtClean="0">
                <a:latin typeface="Times New Roman" panose="02020603050405020304" pitchFamily="18" charset="0"/>
                <a:cs typeface="Times New Roman" panose="02020603050405020304" pitchFamily="18" charset="0"/>
              </a:rPr>
              <a:t>delivery.</a:t>
            </a:r>
            <a:endParaRPr lang="en-US" sz="2400" dirty="0">
              <a:latin typeface="Times New Roman" panose="02020603050405020304" pitchFamily="18" charset="0"/>
              <a:cs typeface="Times New Roman" panose="02020603050405020304" pitchFamily="18" charset="0"/>
            </a:endParaRPr>
          </a:p>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Is due to a mix up of behavioral, emotional, and physical changes.</a:t>
            </a:r>
          </a:p>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 condition is caused by major depression.</a:t>
            </a:r>
          </a:p>
          <a:p>
            <a:endParaRPr lang="en-US" sz="2400" dirty="0"/>
          </a:p>
        </p:txBody>
      </p:sp>
    </p:spTree>
    <p:extLst>
      <p:ext uri="{BB962C8B-B14F-4D97-AF65-F5344CB8AC3E}">
        <p14:creationId xmlns:p14="http://schemas.microsoft.com/office/powerpoint/2010/main" xmlns="" val="23802396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517585"/>
            <a:ext cx="9144000" cy="948906"/>
          </a:xfrm>
        </p:spPr>
        <p:txBody>
          <a:bodyPr>
            <a:normAutofit fontScale="90000"/>
          </a:bodyPr>
          <a:lstStyle/>
          <a:p>
            <a:pPr algn="ctr"/>
            <a:r>
              <a:rPr lang="en-US" dirty="0"/>
              <a:t/>
            </a:r>
            <a:br>
              <a:rPr lang="en-US" dirty="0"/>
            </a:br>
            <a:r>
              <a:rPr lang="en-US" sz="4400" dirty="0">
                <a:latin typeface="Times New Roman" panose="02020603050405020304" pitchFamily="18" charset="0"/>
                <a:cs typeface="Times New Roman" panose="02020603050405020304" pitchFamily="18" charset="0"/>
              </a:rPr>
              <a:t>Risk factors and causes</a:t>
            </a:r>
            <a:endParaRPr lang="en-US" sz="4400" dirty="0"/>
          </a:p>
        </p:txBody>
      </p:sp>
      <p:sp>
        <p:nvSpPr>
          <p:cNvPr id="3" name="Subtitle 2"/>
          <p:cNvSpPr>
            <a:spLocks noGrp="1"/>
          </p:cNvSpPr>
          <p:nvPr>
            <p:ph type="subTitle" idx="1"/>
          </p:nvPr>
        </p:nvSpPr>
        <p:spPr>
          <a:xfrm>
            <a:off x="1524000" y="1828799"/>
            <a:ext cx="9144000" cy="4813541"/>
          </a:xfrm>
        </p:spPr>
        <p:txBody>
          <a:bodyPr>
            <a:normAutofit/>
          </a:bodyPr>
          <a:lstStyle/>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Nulliparous women</a:t>
            </a:r>
          </a:p>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Postpartum complications</a:t>
            </a:r>
          </a:p>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Young age in pregnancy</a:t>
            </a:r>
          </a:p>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Glucose metabolism disorders</a:t>
            </a:r>
          </a:p>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Lack of emotional support</a:t>
            </a:r>
          </a:p>
          <a:p>
            <a:endParaRPr lang="en-US" sz="2400" dirty="0"/>
          </a:p>
        </p:txBody>
      </p:sp>
    </p:spTree>
    <p:extLst>
      <p:ext uri="{BB962C8B-B14F-4D97-AF65-F5344CB8AC3E}">
        <p14:creationId xmlns:p14="http://schemas.microsoft.com/office/powerpoint/2010/main" xmlns="" val="18108327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666750"/>
            <a:ext cx="9144000" cy="1110292"/>
          </a:xfrm>
        </p:spPr>
        <p:txBody>
          <a:bodyPr>
            <a:normAutofit fontScale="90000"/>
          </a:bodyPr>
          <a:lstStyle/>
          <a:p>
            <a:pPr algn="ctr"/>
            <a:r>
              <a:rPr lang="en-US" dirty="0"/>
              <a:t/>
            </a:r>
            <a:br>
              <a:rPr lang="en-US" dirty="0"/>
            </a:br>
            <a:r>
              <a:rPr lang="en-US" sz="4400" dirty="0">
                <a:latin typeface="Times New Roman" panose="02020603050405020304" pitchFamily="18" charset="0"/>
                <a:cs typeface="Times New Roman" panose="02020603050405020304" pitchFamily="18" charset="0"/>
              </a:rPr>
              <a:t>Signs and symptoms</a:t>
            </a:r>
            <a:endParaRPr lang="en-US" sz="4400" dirty="0"/>
          </a:p>
        </p:txBody>
      </p:sp>
      <p:sp>
        <p:nvSpPr>
          <p:cNvPr id="3" name="Subtitle 2"/>
          <p:cNvSpPr>
            <a:spLocks noGrp="1"/>
          </p:cNvSpPr>
          <p:nvPr>
            <p:ph type="subTitle" idx="1"/>
          </p:nvPr>
        </p:nvSpPr>
        <p:spPr>
          <a:xfrm>
            <a:off x="1524000" y="2000250"/>
            <a:ext cx="9144000" cy="4324350"/>
          </a:xfrm>
        </p:spPr>
        <p:txBody>
          <a:bodyPr>
            <a:normAutofit fontScale="62500" lnSpcReduction="20000"/>
          </a:bodyPr>
          <a:lstStyle/>
          <a:p>
            <a:pPr marL="342900" indent="-342900" algn="l">
              <a:lnSpc>
                <a:spcPct val="220000"/>
              </a:lnSpc>
              <a:buFont typeface="Arial" panose="020B0604020202020204" pitchFamily="34" charset="0"/>
              <a:buChar char="•"/>
            </a:pPr>
            <a:r>
              <a:rPr lang="en-US" sz="3800" dirty="0">
                <a:latin typeface="Times New Roman" panose="02020603050405020304" pitchFamily="18" charset="0"/>
                <a:cs typeface="Times New Roman" panose="02020603050405020304" pitchFamily="18" charset="0"/>
              </a:rPr>
              <a:t>Difficult in sleeping and lack of appetite</a:t>
            </a:r>
          </a:p>
          <a:p>
            <a:pPr marL="342900" indent="-342900" algn="l">
              <a:lnSpc>
                <a:spcPct val="220000"/>
              </a:lnSpc>
              <a:buFont typeface="Arial" panose="020B0604020202020204" pitchFamily="34" charset="0"/>
              <a:buChar char="•"/>
            </a:pPr>
            <a:r>
              <a:rPr lang="en-US" sz="3800" dirty="0">
                <a:latin typeface="Times New Roman" panose="02020603050405020304" pitchFamily="18" charset="0"/>
                <a:cs typeface="Times New Roman" panose="02020603050405020304" pitchFamily="18" charset="0"/>
              </a:rPr>
              <a:t>Fatigue and fluctuations in mood</a:t>
            </a:r>
          </a:p>
          <a:p>
            <a:pPr marL="342900" indent="-342900" algn="l">
              <a:lnSpc>
                <a:spcPct val="220000"/>
              </a:lnSpc>
              <a:buFont typeface="Arial" panose="020B0604020202020204" pitchFamily="34" charset="0"/>
              <a:buChar char="•"/>
            </a:pPr>
            <a:r>
              <a:rPr lang="en-US" sz="3800" dirty="0">
                <a:latin typeface="Times New Roman" panose="02020603050405020304" pitchFamily="18" charset="0"/>
                <a:cs typeface="Times New Roman" panose="02020603050405020304" pitchFamily="18" charset="0"/>
              </a:rPr>
              <a:t>Depressed mood and loss of interest in activities</a:t>
            </a:r>
          </a:p>
          <a:p>
            <a:pPr marL="342900" indent="-342900" algn="l">
              <a:lnSpc>
                <a:spcPct val="220000"/>
              </a:lnSpc>
              <a:buFont typeface="Arial" panose="020B0604020202020204" pitchFamily="34" charset="0"/>
              <a:buChar char="•"/>
            </a:pPr>
            <a:r>
              <a:rPr lang="en-US" sz="3800" dirty="0">
                <a:latin typeface="Times New Roman" panose="02020603050405020304" pitchFamily="18" charset="0"/>
                <a:cs typeface="Times New Roman" panose="02020603050405020304" pitchFamily="18" charset="0"/>
              </a:rPr>
              <a:t>Verbalization of helplessness, hopelessness, and worthlessness</a:t>
            </a:r>
          </a:p>
          <a:p>
            <a:pPr marL="342900" indent="-342900" algn="l">
              <a:lnSpc>
                <a:spcPct val="220000"/>
              </a:lnSpc>
              <a:buFont typeface="Arial" panose="020B0604020202020204" pitchFamily="34" charset="0"/>
              <a:buChar char="•"/>
            </a:pPr>
            <a:r>
              <a:rPr lang="en-US" sz="3800" dirty="0">
                <a:latin typeface="Times New Roman" panose="02020603050405020304" pitchFamily="18" charset="0"/>
                <a:cs typeface="Times New Roman" panose="02020603050405020304" pitchFamily="18" charset="0"/>
              </a:rPr>
              <a:t>Suicidal thoughts </a:t>
            </a:r>
          </a:p>
          <a:p>
            <a:endParaRPr lang="en-US" dirty="0"/>
          </a:p>
        </p:txBody>
      </p:sp>
    </p:spTree>
    <p:extLst>
      <p:ext uri="{BB962C8B-B14F-4D97-AF65-F5344CB8AC3E}">
        <p14:creationId xmlns:p14="http://schemas.microsoft.com/office/powerpoint/2010/main" xmlns="" val="36015639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838201"/>
            <a:ext cx="9144000" cy="1657349"/>
          </a:xfrm>
        </p:spPr>
        <p:txBody>
          <a:bodyPr>
            <a:normAutofit/>
          </a:bodyPr>
          <a:lstStyle/>
          <a:p>
            <a:pPr algn="ctr"/>
            <a:r>
              <a:rPr lang="en-US" sz="4000" dirty="0">
                <a:latin typeface="Times New Roman" panose="02020603050405020304" pitchFamily="18" charset="0"/>
                <a:cs typeface="Times New Roman" panose="02020603050405020304" pitchFamily="18" charset="0"/>
              </a:rPr>
              <a:t>Management of postpartum</a:t>
            </a:r>
            <a:br>
              <a:rPr lang="en-US" sz="4000" dirty="0">
                <a:latin typeface="Times New Roman" panose="02020603050405020304" pitchFamily="18" charset="0"/>
                <a:cs typeface="Times New Roman" panose="02020603050405020304" pitchFamily="18" charset="0"/>
              </a:rPr>
            </a:b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1524000" y="2495550"/>
            <a:ext cx="9144000" cy="3197884"/>
          </a:xfrm>
        </p:spPr>
        <p:txBody>
          <a:bodyPr>
            <a:normAutofit/>
          </a:bodyPr>
          <a:lstStyle/>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Antidepressants</a:t>
            </a:r>
          </a:p>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Therapy</a:t>
            </a:r>
          </a:p>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Enhancing self-care</a:t>
            </a:r>
          </a:p>
          <a:p>
            <a:endParaRPr lang="en-US" sz="2400" dirty="0"/>
          </a:p>
        </p:txBody>
      </p:sp>
    </p:spTree>
    <p:extLst>
      <p:ext uri="{BB962C8B-B14F-4D97-AF65-F5344CB8AC3E}">
        <p14:creationId xmlns:p14="http://schemas.microsoft.com/office/powerpoint/2010/main" xmlns="" val="34028762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66158"/>
            <a:ext cx="9144000" cy="1362974"/>
          </a:xfrm>
        </p:spPr>
        <p:txBody>
          <a:bodyPr>
            <a:normAutofit fontScale="90000"/>
          </a:bodyPr>
          <a:lstStyle/>
          <a:p>
            <a:pPr algn="ctr"/>
            <a:r>
              <a:rPr lang="en-US" sz="4400" dirty="0">
                <a:latin typeface="Times New Roman" panose="02020603050405020304" pitchFamily="18" charset="0"/>
                <a:cs typeface="Times New Roman" panose="02020603050405020304" pitchFamily="18" charset="0"/>
              </a:rPr>
              <a:t>Complications of </a:t>
            </a:r>
            <a:r>
              <a:rPr lang="en-US" sz="4400" dirty="0" smtClean="0">
                <a:latin typeface="Times New Roman" panose="02020603050405020304" pitchFamily="18" charset="0"/>
                <a:cs typeface="Times New Roman" panose="02020603050405020304" pitchFamily="18" charset="0"/>
              </a:rPr>
              <a:t>postpartum</a:t>
            </a:r>
            <a:r>
              <a:rPr lang="en-US" dirty="0"/>
              <a:t/>
            </a:r>
            <a:br>
              <a:rPr lang="en-US" dirty="0"/>
            </a:br>
            <a:endParaRPr lang="en-US" dirty="0"/>
          </a:p>
        </p:txBody>
      </p:sp>
      <p:sp>
        <p:nvSpPr>
          <p:cNvPr id="3" name="Subtitle 2"/>
          <p:cNvSpPr>
            <a:spLocks noGrp="1"/>
          </p:cNvSpPr>
          <p:nvPr>
            <p:ph type="subTitle" idx="1"/>
          </p:nvPr>
        </p:nvSpPr>
        <p:spPr>
          <a:xfrm>
            <a:off x="1524000" y="2647949"/>
            <a:ext cx="9144000" cy="3528563"/>
          </a:xfrm>
        </p:spPr>
        <p:txBody>
          <a:bodyPr>
            <a:normAutofit/>
          </a:bodyPr>
          <a:lstStyle/>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Postpartum depression affects people close to the patient.</a:t>
            </a:r>
          </a:p>
          <a:p>
            <a:pPr marL="342900" indent="-342900" algn="l">
              <a:lnSpc>
                <a:spcPct val="200000"/>
              </a:lnSpc>
              <a:buFont typeface="Arial" panose="020B0604020202020204" pitchFamily="34" charset="0"/>
              <a:buChar char="•"/>
            </a:pPr>
            <a:r>
              <a:rPr lang="en-US" sz="2400" dirty="0">
                <a:latin typeface="Times New Roman" panose="02020603050405020304" pitchFamily="18" charset="0"/>
                <a:cs typeface="Times New Roman" panose="02020603050405020304" pitchFamily="18" charset="0"/>
              </a:rPr>
              <a:t>For the patient, it can cause chronic depressive disorder.</a:t>
            </a:r>
          </a:p>
          <a:p>
            <a:pPr marL="342900" indent="-342900" algn="l">
              <a:lnSpc>
                <a:spcPct val="20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It poses a risk </a:t>
            </a:r>
            <a:r>
              <a:rPr lang="en-US" sz="2400" dirty="0">
                <a:latin typeface="Times New Roman" panose="02020603050405020304" pitchFamily="18" charset="0"/>
                <a:cs typeface="Times New Roman" panose="02020603050405020304" pitchFamily="18" charset="0"/>
              </a:rPr>
              <a:t>of depression for the family members</a:t>
            </a:r>
          </a:p>
        </p:txBody>
      </p:sp>
    </p:spTree>
    <p:extLst>
      <p:ext uri="{BB962C8B-B14F-4D97-AF65-F5344CB8AC3E}">
        <p14:creationId xmlns:p14="http://schemas.microsoft.com/office/powerpoint/2010/main" xmlns="" val="2384202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55607" y="190501"/>
            <a:ext cx="11041811" cy="800099"/>
          </a:xfrm>
        </p:spPr>
        <p:txBody>
          <a:bodyPr>
            <a:normAutofit/>
          </a:bodyPr>
          <a:lstStyle/>
          <a:p>
            <a:pPr algn="ctr"/>
            <a:r>
              <a:rPr lang="en-US" sz="4000" dirty="0" smtClean="0">
                <a:latin typeface="Times New Roman" panose="02020603050405020304" pitchFamily="18" charset="0"/>
                <a:cs typeface="Times New Roman" panose="02020603050405020304" pitchFamily="18" charset="0"/>
              </a:rPr>
              <a:t>References </a:t>
            </a:r>
            <a:endParaRPr lang="en-US" sz="4000"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a:xfrm>
            <a:off x="533400" y="1219200"/>
            <a:ext cx="11449050" cy="4612257"/>
          </a:xfrm>
        </p:spPr>
        <p:txBody>
          <a:bodyPr>
            <a:noAutofit/>
          </a:bodyPr>
          <a:lstStyle/>
          <a:p>
            <a:pPr marL="457200" indent="-457200" algn="l">
              <a:lnSpc>
                <a:spcPct val="200000"/>
              </a:lnSpc>
              <a:buFont typeface="Arial" panose="020B0604020202020204" pitchFamily="34" charset="0"/>
              <a:buChar char="•"/>
            </a:pPr>
            <a:r>
              <a:rPr lang="en-US" sz="2400" dirty="0" err="1">
                <a:latin typeface="Times New Roman" panose="02020603050405020304" pitchFamily="18" charset="0"/>
                <a:cs typeface="Times New Roman" panose="02020603050405020304" pitchFamily="18" charset="0"/>
              </a:rPr>
              <a:t>Fitelson</a:t>
            </a:r>
            <a:r>
              <a:rPr lang="en-US" sz="2400" dirty="0">
                <a:latin typeface="Times New Roman" panose="02020603050405020304" pitchFamily="18" charset="0"/>
                <a:cs typeface="Times New Roman" panose="02020603050405020304" pitchFamily="18" charset="0"/>
              </a:rPr>
              <a:t>, E., Kim, S., Baker, A. S., &amp; </a:t>
            </a:r>
            <a:r>
              <a:rPr lang="en-US" sz="2400" dirty="0" err="1">
                <a:latin typeface="Times New Roman" panose="02020603050405020304" pitchFamily="18" charset="0"/>
                <a:cs typeface="Times New Roman" panose="02020603050405020304" pitchFamily="18" charset="0"/>
              </a:rPr>
              <a:t>Leight</a:t>
            </a:r>
            <a:r>
              <a:rPr lang="en-US" sz="2400" dirty="0">
                <a:latin typeface="Times New Roman" panose="02020603050405020304" pitchFamily="18" charset="0"/>
                <a:cs typeface="Times New Roman" panose="02020603050405020304" pitchFamily="18" charset="0"/>
              </a:rPr>
              <a:t>, K. (2010). Treatment of postpartum depression: clinical, psychological, and pharmacological options. </a:t>
            </a:r>
            <a:r>
              <a:rPr lang="en-US" sz="2400" i="1" dirty="0">
                <a:latin typeface="Times New Roman" panose="02020603050405020304" pitchFamily="18" charset="0"/>
                <a:cs typeface="Times New Roman" panose="02020603050405020304" pitchFamily="18" charset="0"/>
              </a:rPr>
              <a:t>International journal of women's health</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3</a:t>
            </a:r>
            <a:r>
              <a:rPr lang="en-US" sz="2400" dirty="0">
                <a:latin typeface="Times New Roman" panose="02020603050405020304" pitchFamily="18" charset="0"/>
                <a:cs typeface="Times New Roman" panose="02020603050405020304" pitchFamily="18" charset="0"/>
              </a:rPr>
              <a:t>, 1–14. </a:t>
            </a:r>
            <a:r>
              <a:rPr lang="en-US" sz="2400" u="sng" dirty="0">
                <a:latin typeface="Times New Roman" panose="02020603050405020304" pitchFamily="18" charset="0"/>
                <a:cs typeface="Times New Roman" panose="02020603050405020304" pitchFamily="18" charset="0"/>
                <a:hlinkClick r:id="rId2"/>
              </a:rPr>
              <a:t>https://doi.org/10.2147/IJWH.S6938</a:t>
            </a:r>
            <a:endParaRPr lang="en-US" sz="2400" dirty="0">
              <a:latin typeface="Times New Roman" panose="02020603050405020304" pitchFamily="18" charset="0"/>
              <a:cs typeface="Times New Roman" panose="02020603050405020304" pitchFamily="18" charset="0"/>
            </a:endParaRPr>
          </a:p>
          <a:p>
            <a:pPr marL="457200" indent="-457200" algn="l">
              <a:lnSpc>
                <a:spcPct val="200000"/>
              </a:lnSpc>
              <a:buFont typeface="Arial" panose="020B0604020202020204" pitchFamily="34" charset="0"/>
              <a:buChar char="•"/>
            </a:pPr>
            <a:r>
              <a:rPr lang="en-US" sz="2400" dirty="0" smtClean="0">
                <a:latin typeface="Times New Roman" panose="02020603050405020304" pitchFamily="18" charset="0"/>
                <a:cs typeface="Times New Roman" panose="02020603050405020304" pitchFamily="18" charset="0"/>
              </a:rPr>
              <a:t>Thompson</a:t>
            </a:r>
            <a:r>
              <a:rPr lang="en-US" sz="2400" dirty="0">
                <a:latin typeface="Times New Roman" panose="02020603050405020304" pitchFamily="18" charset="0"/>
                <a:cs typeface="Times New Roman" panose="02020603050405020304" pitchFamily="18" charset="0"/>
              </a:rPr>
              <a:t>, K. S., &amp; Fox, J. E. (2010). Postpartum depression: a comprehensive approach to evaluation and treatment. </a:t>
            </a:r>
            <a:r>
              <a:rPr lang="en-US" sz="2400" i="1" dirty="0">
                <a:latin typeface="Times New Roman" panose="02020603050405020304" pitchFamily="18" charset="0"/>
                <a:cs typeface="Times New Roman" panose="02020603050405020304" pitchFamily="18" charset="0"/>
              </a:rPr>
              <a:t>Mental health in family medicine</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7</a:t>
            </a:r>
            <a:r>
              <a:rPr lang="en-US" sz="2400" dirty="0">
                <a:latin typeface="Times New Roman" panose="02020603050405020304" pitchFamily="18" charset="0"/>
                <a:cs typeface="Times New Roman" panose="02020603050405020304" pitchFamily="18" charset="0"/>
              </a:rPr>
              <a:t>(4), 249–257.</a:t>
            </a:r>
          </a:p>
          <a:p>
            <a:pPr marL="457200" indent="-457200" algn="l">
              <a:buFont typeface="Arial" panose="020B0604020202020204" pitchFamily="34" charset="0"/>
              <a:buChar char="•"/>
            </a:pPr>
            <a:endParaRPr lang="en-US" sz="2000" dirty="0"/>
          </a:p>
        </p:txBody>
      </p:sp>
    </p:spTree>
    <p:extLst>
      <p:ext uri="{BB962C8B-B14F-4D97-AF65-F5344CB8AC3E}">
        <p14:creationId xmlns:p14="http://schemas.microsoft.com/office/powerpoint/2010/main" xmlns="" val="237162621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127</TotalTime>
  <Words>645</Words>
  <Application>Microsoft Office PowerPoint</Application>
  <PresentationFormat>Custom</PresentationFormat>
  <Paragraphs>39</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TEACHING PLAN</vt:lpstr>
      <vt:lpstr> Introduction</vt:lpstr>
      <vt:lpstr> Risk factors and causes</vt:lpstr>
      <vt:lpstr> Signs and symptoms</vt:lpstr>
      <vt:lpstr>Management of postpartum </vt:lpstr>
      <vt:lpstr>Complications of postpartum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jack maundu</dc:creator>
  <cp:lastModifiedBy>Kevin</cp:lastModifiedBy>
  <cp:revision>8</cp:revision>
  <dcterms:created xsi:type="dcterms:W3CDTF">2020-10-16T13:14:07Z</dcterms:created>
  <dcterms:modified xsi:type="dcterms:W3CDTF">2020-10-18T22:41:49Z</dcterms:modified>
</cp:coreProperties>
</file>